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Proxima Nova Bold" charset="1" panose="02000506030000020004"/>
      <p:regular r:id="rId19"/>
    </p:embeddedFont>
    <p:embeddedFont>
      <p:font typeface="IBM Plex Sans Medium" charset="1" panose="020B0603050203000203"/>
      <p:regular r:id="rId20"/>
    </p:embeddedFont>
    <p:embeddedFont>
      <p:font typeface="IBM Plex Sans" charset="1" panose="020B0503050203000203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4.jpeg" Type="http://schemas.openxmlformats.org/officeDocument/2006/relationships/image"/><Relationship Id="rId4" Target="../media/image5.jpeg" Type="http://schemas.openxmlformats.org/officeDocument/2006/relationships/image"/><Relationship Id="rId5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7.jpeg" Type="http://schemas.openxmlformats.org/officeDocument/2006/relationships/image"/><Relationship Id="rId4" Target="../media/image8.jpeg" Type="http://schemas.openxmlformats.org/officeDocument/2006/relationships/image"/><Relationship Id="rId5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9.jpeg" Type="http://schemas.openxmlformats.org/officeDocument/2006/relationships/image"/><Relationship Id="rId4" Target="../media/image10.jpeg" Type="http://schemas.openxmlformats.org/officeDocument/2006/relationships/image"/><Relationship Id="rId5" Target="../media/image11.jpeg" Type="http://schemas.openxmlformats.org/officeDocument/2006/relationships/image"/><Relationship Id="rId6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2.jpeg" Type="http://schemas.openxmlformats.org/officeDocument/2006/relationships/image"/><Relationship Id="rId4" Target="../media/image13.jpeg" Type="http://schemas.openxmlformats.org/officeDocument/2006/relationships/image"/><Relationship Id="rId5" Target="../media/image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4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4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2.jpeg" Type="http://schemas.openxmlformats.org/officeDocument/2006/relationships/image"/><Relationship Id="rId4" Target="../media/image13.jpeg" Type="http://schemas.openxmlformats.org/officeDocument/2006/relationships/image"/><Relationship Id="rId5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4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2.jpeg" Type="http://schemas.openxmlformats.org/officeDocument/2006/relationships/image"/><Relationship Id="rId4" Target="../media/image13.jpeg" Type="http://schemas.openxmlformats.org/officeDocument/2006/relationships/image"/><Relationship Id="rId5" Target="../media/image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5.png" Type="http://schemas.openxmlformats.org/officeDocument/2006/relationships/image"/><Relationship Id="rId4" Target="../media/image16.svg" Type="http://schemas.openxmlformats.org/officeDocument/2006/relationships/image"/><Relationship Id="rId5" Target="https://www.procurementfreelancers.com" TargetMode="External" Type="http://schemas.openxmlformats.org/officeDocument/2006/relationships/hyperlink"/><Relationship Id="rId6" Target="../media/image17.jpeg" Type="http://schemas.openxmlformats.org/officeDocument/2006/relationships/image"/><Relationship Id="rId7" Target="../media/image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88999">
            <a:off x="6777573" y="-2291834"/>
            <a:ext cx="14552662" cy="14552662"/>
          </a:xfrm>
          <a:custGeom>
            <a:avLst/>
            <a:gdLst/>
            <a:ahLst/>
            <a:cxnLst/>
            <a:rect r="r" b="b" t="t" l="l"/>
            <a:pathLst>
              <a:path h="14552662" w="14552662">
                <a:moveTo>
                  <a:pt x="0" y="0"/>
                </a:moveTo>
                <a:lnTo>
                  <a:pt x="14552662" y="0"/>
                </a:lnTo>
                <a:lnTo>
                  <a:pt x="14552662" y="14552662"/>
                </a:lnTo>
                <a:lnTo>
                  <a:pt x="0" y="145526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131106" y="186263"/>
            <a:ext cx="2899374" cy="896929"/>
          </a:xfrm>
          <a:custGeom>
            <a:avLst/>
            <a:gdLst/>
            <a:ahLst/>
            <a:cxnLst/>
            <a:rect r="r" b="b" t="t" l="l"/>
            <a:pathLst>
              <a:path h="896929" w="2899374">
                <a:moveTo>
                  <a:pt x="0" y="0"/>
                </a:moveTo>
                <a:lnTo>
                  <a:pt x="2899375" y="0"/>
                </a:lnTo>
                <a:lnTo>
                  <a:pt x="2899375" y="896929"/>
                </a:lnTo>
                <a:lnTo>
                  <a:pt x="0" y="8969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791147" y="3912504"/>
            <a:ext cx="9320153" cy="5190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41"/>
              </a:lnSpc>
            </a:pPr>
            <a:r>
              <a:rPr lang="en-US" b="true" sz="8427" spc="-168">
                <a:solidFill>
                  <a:srgbClr val="0F44B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PROCUREMENT AUTOMATION</a:t>
            </a:r>
            <a:r>
              <a:rPr lang="en-US" b="true" sz="8427" spc="-168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: TOOLS, BENEFITS, AND BEST PRACTICES</a:t>
            </a:r>
          </a:p>
          <a:p>
            <a:pPr algn="l">
              <a:lnSpc>
                <a:spcPts val="6741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7791147" y="9477375"/>
            <a:ext cx="6783467" cy="449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66"/>
              </a:lnSpc>
            </a:pPr>
            <a:r>
              <a:rPr lang="en-US" b="true" sz="3151">
                <a:solidFill>
                  <a:srgbClr val="FFFFFF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www.</a:t>
            </a:r>
            <a:r>
              <a:rPr lang="en-US" b="true" sz="3151">
                <a:solidFill>
                  <a:srgbClr val="79E86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Procurement</a:t>
            </a:r>
            <a:r>
              <a:rPr lang="en-US" b="true" sz="3151">
                <a:solidFill>
                  <a:srgbClr val="FFFFFF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Freelancers.com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88999">
            <a:off x="-10746050" y="-2291834"/>
            <a:ext cx="14552662" cy="14552662"/>
          </a:xfrm>
          <a:custGeom>
            <a:avLst/>
            <a:gdLst/>
            <a:ahLst/>
            <a:cxnLst/>
            <a:rect r="r" b="b" t="t" l="l"/>
            <a:pathLst>
              <a:path h="14552662" w="14552662">
                <a:moveTo>
                  <a:pt x="0" y="0"/>
                </a:moveTo>
                <a:lnTo>
                  <a:pt x="14552661" y="0"/>
                </a:lnTo>
                <a:lnTo>
                  <a:pt x="14552661" y="14552662"/>
                </a:lnTo>
                <a:lnTo>
                  <a:pt x="0" y="145526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391891" y="5203572"/>
            <a:ext cx="10880675" cy="227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b="true" sz="5499" spc="-109">
                <a:solidFill>
                  <a:srgbClr val="2F5A8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PROCUREMENT AUTOMATION: TOOLS, BENEFITS, AND BEST PRACTICES</a:t>
            </a:r>
          </a:p>
          <a:p>
            <a:pPr algn="l">
              <a:lnSpc>
                <a:spcPts val="4399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4391891" y="7284716"/>
            <a:ext cx="11777006" cy="1355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2"/>
              </a:lnSpc>
            </a:pPr>
            <a:r>
              <a:rPr lang="en-US" sz="3266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Driving Efficiency and Value Through Digital Transformation</a:t>
            </a:r>
          </a:p>
          <a:p>
            <a:pPr algn="l">
              <a:lnSpc>
                <a:spcPts val="3592"/>
              </a:lnSpc>
            </a:pPr>
            <a:r>
              <a:rPr lang="en-US" sz="3266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Presented by: Procurement Freelancers.com</a:t>
            </a:r>
          </a:p>
          <a:p>
            <a:pPr algn="l" marL="0" indent="0" lvl="0">
              <a:lnSpc>
                <a:spcPts val="3592"/>
              </a:lnSpc>
            </a:pPr>
          </a:p>
        </p:txBody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2691405" y="2045528"/>
            <a:ext cx="4567895" cy="3955797"/>
            <a:chOff x="0" y="0"/>
            <a:chExt cx="6350000" cy="54991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5499100"/>
            </a:xfrm>
            <a:custGeom>
              <a:avLst/>
              <a:gdLst/>
              <a:ahLst/>
              <a:cxnLst/>
              <a:rect r="r" b="b" t="t" l="l"/>
              <a:pathLst>
                <a:path h="5499100" w="6350000">
                  <a:moveTo>
                    <a:pt x="3175000" y="0"/>
                  </a:moveTo>
                  <a:lnTo>
                    <a:pt x="0" y="0"/>
                  </a:lnTo>
                  <a:lnTo>
                    <a:pt x="1587500" y="2749550"/>
                  </a:lnTo>
                  <a:lnTo>
                    <a:pt x="3175000" y="5499100"/>
                  </a:lnTo>
                  <a:lnTo>
                    <a:pt x="4762500" y="2749550"/>
                  </a:lnTo>
                  <a:lnTo>
                    <a:pt x="6350000" y="0"/>
                  </a:lnTo>
                  <a:close/>
                </a:path>
              </a:pathLst>
            </a:custGeom>
            <a:blipFill>
              <a:blip r:embed="rId3"/>
              <a:stretch>
                <a:fillRect l="-14990" t="0" r="-14990" b="0"/>
              </a:stretch>
            </a:blip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4391891" y="766782"/>
            <a:ext cx="4627430" cy="3979590"/>
            <a:chOff x="0" y="0"/>
            <a:chExt cx="6350000" cy="5461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59563" y="32385"/>
              <a:ext cx="6230874" cy="5396230"/>
            </a:xfrm>
            <a:custGeom>
              <a:avLst/>
              <a:gdLst/>
              <a:ahLst/>
              <a:cxnLst/>
              <a:rect r="r" b="b" t="t" l="l"/>
              <a:pathLst>
                <a:path h="5396230" w="6230874">
                  <a:moveTo>
                    <a:pt x="3115437" y="0"/>
                  </a:moveTo>
                  <a:lnTo>
                    <a:pt x="0" y="5396230"/>
                  </a:lnTo>
                  <a:lnTo>
                    <a:pt x="6230874" y="5396230"/>
                  </a:lnTo>
                  <a:close/>
                </a:path>
              </a:pathLst>
            </a:custGeom>
            <a:blipFill>
              <a:blip r:embed="rId4"/>
              <a:stretch>
                <a:fillRect l="-7736" t="0" r="-7736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5131106" y="186263"/>
            <a:ext cx="2899374" cy="896929"/>
          </a:xfrm>
          <a:custGeom>
            <a:avLst/>
            <a:gdLst/>
            <a:ahLst/>
            <a:cxnLst/>
            <a:rect r="r" b="b" t="t" l="l"/>
            <a:pathLst>
              <a:path h="896929" w="2899374">
                <a:moveTo>
                  <a:pt x="0" y="0"/>
                </a:moveTo>
                <a:lnTo>
                  <a:pt x="2899375" y="0"/>
                </a:lnTo>
                <a:lnTo>
                  <a:pt x="2899375" y="896929"/>
                </a:lnTo>
                <a:lnTo>
                  <a:pt x="0" y="8969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88999">
            <a:off x="9686970" y="-2291834"/>
            <a:ext cx="14552662" cy="14552662"/>
          </a:xfrm>
          <a:custGeom>
            <a:avLst/>
            <a:gdLst/>
            <a:ahLst/>
            <a:cxnLst/>
            <a:rect r="r" b="b" t="t" l="l"/>
            <a:pathLst>
              <a:path h="14552662" w="14552662">
                <a:moveTo>
                  <a:pt x="0" y="0"/>
                </a:moveTo>
                <a:lnTo>
                  <a:pt x="14552662" y="0"/>
                </a:lnTo>
                <a:lnTo>
                  <a:pt x="14552662" y="14552662"/>
                </a:lnTo>
                <a:lnTo>
                  <a:pt x="0" y="145526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598439"/>
            <a:ext cx="9320153" cy="612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b="true" sz="5499" spc="-109">
                <a:solidFill>
                  <a:srgbClr val="2F5A8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AGENDA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4765422"/>
            <a:ext cx="8532765" cy="3781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3300"/>
              </a:lnSpc>
              <a:buAutoNum type="arabicPeriod" startAt="1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What is Procurement Automation?</a:t>
            </a:r>
          </a:p>
          <a:p>
            <a:pPr algn="l" marL="647700" indent="-323850" lvl="1">
              <a:lnSpc>
                <a:spcPts val="3300"/>
              </a:lnSpc>
              <a:buAutoNum type="arabicPeriod" startAt="1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Why Automate Procurement?</a:t>
            </a:r>
          </a:p>
          <a:p>
            <a:pPr algn="l" marL="647700" indent="-323850" lvl="1">
              <a:lnSpc>
                <a:spcPts val="3300"/>
              </a:lnSpc>
              <a:buAutoNum type="arabicPeriod" startAt="1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Key Tools &amp; Technologies</a:t>
            </a:r>
          </a:p>
          <a:p>
            <a:pPr algn="l" marL="647700" indent="-323850" lvl="1">
              <a:lnSpc>
                <a:spcPts val="3300"/>
              </a:lnSpc>
              <a:buAutoNum type="arabicPeriod" startAt="1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Benefits of Procurement Automation</a:t>
            </a:r>
          </a:p>
          <a:p>
            <a:pPr algn="l" marL="647700" indent="-323850" lvl="1">
              <a:lnSpc>
                <a:spcPts val="3300"/>
              </a:lnSpc>
              <a:buAutoNum type="arabicPeriod" startAt="1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Best Practices for Implementation</a:t>
            </a:r>
          </a:p>
          <a:p>
            <a:pPr algn="l" marL="647700" indent="-323850" lvl="1">
              <a:lnSpc>
                <a:spcPts val="3300"/>
              </a:lnSpc>
              <a:buAutoNum type="arabicPeriod" startAt="1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Case Study / Industry Examples</a:t>
            </a:r>
          </a:p>
          <a:p>
            <a:pPr algn="l" marL="647700" indent="-323850" lvl="1">
              <a:lnSpc>
                <a:spcPts val="3300"/>
              </a:lnSpc>
              <a:buAutoNum type="arabicPeriod" startAt="1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Challenges and How to Overcome Them</a:t>
            </a:r>
          </a:p>
          <a:p>
            <a:pPr algn="l" marL="647700" indent="-323850" lvl="1">
              <a:lnSpc>
                <a:spcPts val="3300"/>
              </a:lnSpc>
              <a:buAutoNum type="arabicPeriod" startAt="1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Conclusion and Next Steps</a:t>
            </a:r>
          </a:p>
          <a:p>
            <a:pPr algn="l" marL="0" indent="0" lvl="0">
              <a:lnSpc>
                <a:spcPts val="3300"/>
              </a:lnSpc>
            </a:pPr>
          </a:p>
        </p:txBody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306332">
            <a:off x="9461220" y="1579410"/>
            <a:ext cx="10660590" cy="11937729"/>
            <a:chOff x="0" y="0"/>
            <a:chExt cx="6350000" cy="711073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7110730"/>
            </a:xfrm>
            <a:custGeom>
              <a:avLst/>
              <a:gdLst/>
              <a:ahLst/>
              <a:cxnLst/>
              <a:rect r="r" b="b" t="t" l="l"/>
              <a:pathLst>
                <a:path h="7110730" w="6350000">
                  <a:moveTo>
                    <a:pt x="6350000" y="4700270"/>
                  </a:moveTo>
                  <a:lnTo>
                    <a:pt x="0" y="7110730"/>
                  </a:lnTo>
                  <a:lnTo>
                    <a:pt x="0" y="2410460"/>
                  </a:lnTo>
                  <a:lnTo>
                    <a:pt x="6350000" y="0"/>
                  </a:lnTo>
                  <a:close/>
                </a:path>
              </a:pathLst>
            </a:custGeom>
            <a:blipFill>
              <a:blip r:embed="rId3"/>
              <a:stretch>
                <a:fillRect l="-34354" t="0" r="-34354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5131106" y="186263"/>
            <a:ext cx="2899374" cy="896929"/>
          </a:xfrm>
          <a:custGeom>
            <a:avLst/>
            <a:gdLst/>
            <a:ahLst/>
            <a:cxnLst/>
            <a:rect r="r" b="b" t="t" l="l"/>
            <a:pathLst>
              <a:path h="896929" w="2899374">
                <a:moveTo>
                  <a:pt x="0" y="0"/>
                </a:moveTo>
                <a:lnTo>
                  <a:pt x="2899375" y="0"/>
                </a:lnTo>
                <a:lnTo>
                  <a:pt x="2899375" y="896929"/>
                </a:lnTo>
                <a:lnTo>
                  <a:pt x="0" y="8969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88999">
            <a:off x="-29505" y="-15012041"/>
            <a:ext cx="19761856" cy="18587480"/>
          </a:xfrm>
          <a:custGeom>
            <a:avLst/>
            <a:gdLst/>
            <a:ahLst/>
            <a:cxnLst/>
            <a:rect r="r" b="b" t="t" l="l"/>
            <a:pathLst>
              <a:path h="18587480" w="19761856">
                <a:moveTo>
                  <a:pt x="0" y="0"/>
                </a:moveTo>
                <a:lnTo>
                  <a:pt x="19761856" y="0"/>
                </a:lnTo>
                <a:lnTo>
                  <a:pt x="19761856" y="18587479"/>
                </a:lnTo>
                <a:lnTo>
                  <a:pt x="0" y="18587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159" r="0" b="-315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5178305"/>
            <a:ext cx="6095298" cy="1717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b="true" sz="5499" spc="-109">
                <a:solidFill>
                  <a:srgbClr val="2F5A8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WHAT IS PROCUREMENT AUTOMATION?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7618095"/>
            <a:ext cx="5180756" cy="1861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20"/>
              </a:lnSpc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Definition: The use of digital tools and technologies to automate procurement processes.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553309" y="7618095"/>
            <a:ext cx="5180756" cy="2794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Covers purchase requisitions, approvals, supplier communication, purchase orders, invoicing, and payment.</a:t>
            </a:r>
          </a:p>
          <a:p>
            <a:pPr algn="l" marL="0" indent="0" lvl="0">
              <a:lnSpc>
                <a:spcPts val="372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2078544" y="7618095"/>
            <a:ext cx="5180756" cy="1861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Replaces manual, paper-based systems with digital workflows.</a:t>
            </a:r>
          </a:p>
          <a:p>
            <a:pPr algn="l" marL="0" indent="0" lvl="0">
              <a:lnSpc>
                <a:spcPts val="3720"/>
              </a:lnSpc>
            </a:pPr>
          </a:p>
        </p:txBody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1782247" y="2806621"/>
            <a:ext cx="5477053" cy="4743128"/>
            <a:chOff x="0" y="0"/>
            <a:chExt cx="6350000" cy="54991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5499100"/>
            </a:xfrm>
            <a:custGeom>
              <a:avLst/>
              <a:gdLst/>
              <a:ahLst/>
              <a:cxnLst/>
              <a:rect r="r" b="b" t="t" l="l"/>
              <a:pathLst>
                <a:path h="5499100" w="6350000">
                  <a:moveTo>
                    <a:pt x="3175000" y="0"/>
                  </a:moveTo>
                  <a:lnTo>
                    <a:pt x="0" y="0"/>
                  </a:lnTo>
                  <a:lnTo>
                    <a:pt x="1587500" y="2749550"/>
                  </a:lnTo>
                  <a:lnTo>
                    <a:pt x="3175000" y="5499100"/>
                  </a:lnTo>
                  <a:lnTo>
                    <a:pt x="4762500" y="2749550"/>
                  </a:lnTo>
                  <a:lnTo>
                    <a:pt x="6350000" y="0"/>
                  </a:lnTo>
                  <a:close/>
                </a:path>
              </a:pathLst>
            </a:custGeom>
            <a:blipFill>
              <a:blip r:embed="rId3"/>
              <a:stretch>
                <a:fillRect l="0" t="-36659" r="0" b="-36659"/>
              </a:stretch>
            </a:blip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7896589" y="1394063"/>
            <a:ext cx="5548438" cy="4771656"/>
            <a:chOff x="0" y="0"/>
            <a:chExt cx="6350000" cy="5461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59563" y="32385"/>
              <a:ext cx="6230874" cy="5396230"/>
            </a:xfrm>
            <a:custGeom>
              <a:avLst/>
              <a:gdLst/>
              <a:ahLst/>
              <a:cxnLst/>
              <a:rect r="r" b="b" t="t" l="l"/>
              <a:pathLst>
                <a:path h="5396230" w="6230874">
                  <a:moveTo>
                    <a:pt x="3115437" y="0"/>
                  </a:moveTo>
                  <a:lnTo>
                    <a:pt x="0" y="5396230"/>
                  </a:lnTo>
                  <a:lnTo>
                    <a:pt x="6230874" y="5396230"/>
                  </a:lnTo>
                  <a:close/>
                </a:path>
              </a:pathLst>
            </a:custGeom>
            <a:blipFill>
              <a:blip r:embed="rId4"/>
              <a:stretch>
                <a:fillRect l="-14872" t="0" r="-14872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5131106" y="186263"/>
            <a:ext cx="2899374" cy="896929"/>
          </a:xfrm>
          <a:custGeom>
            <a:avLst/>
            <a:gdLst/>
            <a:ahLst/>
            <a:cxnLst/>
            <a:rect r="r" b="b" t="t" l="l"/>
            <a:pathLst>
              <a:path h="896929" w="2899374">
                <a:moveTo>
                  <a:pt x="0" y="0"/>
                </a:moveTo>
                <a:lnTo>
                  <a:pt x="2899375" y="0"/>
                </a:lnTo>
                <a:lnTo>
                  <a:pt x="2899375" y="896929"/>
                </a:lnTo>
                <a:lnTo>
                  <a:pt x="0" y="8969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906071"/>
            <a:ext cx="6095298" cy="1717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b="true" sz="5499" spc="-109">
                <a:solidFill>
                  <a:srgbClr val="2F5A8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WHY AUTOMATE PROCUREMENT?</a:t>
            </a:r>
          </a:p>
          <a:p>
            <a:pPr algn="l">
              <a:lnSpc>
                <a:spcPts val="4399"/>
              </a:lnSpc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288999">
            <a:off x="-1173857" y="7975050"/>
            <a:ext cx="19761856" cy="18587480"/>
          </a:xfrm>
          <a:custGeom>
            <a:avLst/>
            <a:gdLst/>
            <a:ahLst/>
            <a:cxnLst/>
            <a:rect r="r" b="b" t="t" l="l"/>
            <a:pathLst>
              <a:path h="18587480" w="19761856">
                <a:moveTo>
                  <a:pt x="0" y="0"/>
                </a:moveTo>
                <a:lnTo>
                  <a:pt x="19761855" y="0"/>
                </a:lnTo>
                <a:lnTo>
                  <a:pt x="19761855" y="18587480"/>
                </a:lnTo>
                <a:lnTo>
                  <a:pt x="0" y="185874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159" r="0" b="-3159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28700" y="5664900"/>
            <a:ext cx="4178373" cy="3593400"/>
            <a:chOff x="0" y="0"/>
            <a:chExt cx="6350000" cy="546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59563" y="32385"/>
              <a:ext cx="6230874" cy="5396230"/>
            </a:xfrm>
            <a:custGeom>
              <a:avLst/>
              <a:gdLst/>
              <a:ahLst/>
              <a:cxnLst/>
              <a:rect r="r" b="b" t="t" l="l"/>
              <a:pathLst>
                <a:path h="5396230" w="6230874">
                  <a:moveTo>
                    <a:pt x="3115437" y="0"/>
                  </a:moveTo>
                  <a:lnTo>
                    <a:pt x="0" y="5396230"/>
                  </a:lnTo>
                  <a:lnTo>
                    <a:pt x="6230874" y="5396230"/>
                  </a:lnTo>
                  <a:close/>
                </a:path>
              </a:pathLst>
            </a:custGeom>
            <a:blipFill>
              <a:blip r:embed="rId3"/>
              <a:stretch>
                <a:fillRect l="0" t="0" r="-29988" b="0"/>
              </a:stretch>
            </a:blip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3080927" y="5664900"/>
            <a:ext cx="4178373" cy="3593400"/>
            <a:chOff x="0" y="0"/>
            <a:chExt cx="6350000" cy="5461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59563" y="32385"/>
              <a:ext cx="6230874" cy="5396230"/>
            </a:xfrm>
            <a:custGeom>
              <a:avLst/>
              <a:gdLst/>
              <a:ahLst/>
              <a:cxnLst/>
              <a:rect r="r" b="b" t="t" l="l"/>
              <a:pathLst>
                <a:path h="5396230" w="6230874">
                  <a:moveTo>
                    <a:pt x="3115437" y="0"/>
                  </a:moveTo>
                  <a:lnTo>
                    <a:pt x="0" y="5396230"/>
                  </a:lnTo>
                  <a:lnTo>
                    <a:pt x="6230874" y="5396230"/>
                  </a:lnTo>
                  <a:close/>
                </a:path>
              </a:pathLst>
            </a:custGeom>
            <a:blipFill>
              <a:blip r:embed="rId4"/>
              <a:stretch>
                <a:fillRect l="-50121" t="0" r="-50121" b="0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3295984" y="5664900"/>
            <a:ext cx="4149423" cy="3593400"/>
            <a:chOff x="0" y="0"/>
            <a:chExt cx="6350000" cy="54991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5499100"/>
            </a:xfrm>
            <a:custGeom>
              <a:avLst/>
              <a:gdLst/>
              <a:ahLst/>
              <a:cxnLst/>
              <a:rect r="r" b="b" t="t" l="l"/>
              <a:pathLst>
                <a:path h="5499100" w="6350000">
                  <a:moveTo>
                    <a:pt x="3175000" y="0"/>
                  </a:moveTo>
                  <a:lnTo>
                    <a:pt x="0" y="0"/>
                  </a:lnTo>
                  <a:lnTo>
                    <a:pt x="1587500" y="2749550"/>
                  </a:lnTo>
                  <a:lnTo>
                    <a:pt x="3175000" y="5499100"/>
                  </a:lnTo>
                  <a:lnTo>
                    <a:pt x="4762500" y="2749550"/>
                  </a:lnTo>
                  <a:lnTo>
                    <a:pt x="6350000" y="0"/>
                  </a:lnTo>
                  <a:close/>
                </a:path>
              </a:pathLst>
            </a:custGeom>
            <a:blipFill>
              <a:blip r:embed="rId5"/>
              <a:stretch>
                <a:fillRect l="-14990" t="0" r="-1499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6534572" y="2760146"/>
            <a:ext cx="5180756" cy="1861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Manual procurement is slow, error-prone, and non-scalable.</a:t>
            </a:r>
          </a:p>
          <a:p>
            <a:pPr algn="l" marL="0" indent="0" lvl="0">
              <a:lnSpc>
                <a:spcPts val="37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2078544" y="2760146"/>
            <a:ext cx="5180756" cy="139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Lack of visibility and data for strategic decision-making.</a:t>
            </a:r>
          </a:p>
          <a:p>
            <a:pPr algn="l" marL="0" indent="0" lvl="0">
              <a:lnSpc>
                <a:spcPts val="37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6553309" y="4463832"/>
            <a:ext cx="5180756" cy="139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High costs due to inefficiencies and delays.</a:t>
            </a:r>
          </a:p>
          <a:p>
            <a:pPr algn="l" marL="0" indent="0" lvl="0">
              <a:lnSpc>
                <a:spcPts val="37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078544" y="4463832"/>
            <a:ext cx="5180756" cy="1861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Automation enables speed, accuracy, compliance, and analytics.</a:t>
            </a:r>
          </a:p>
          <a:p>
            <a:pPr algn="l" marL="0" indent="0" lvl="0">
              <a:lnSpc>
                <a:spcPts val="3720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5131106" y="186263"/>
            <a:ext cx="2899374" cy="896929"/>
          </a:xfrm>
          <a:custGeom>
            <a:avLst/>
            <a:gdLst/>
            <a:ahLst/>
            <a:cxnLst/>
            <a:rect r="r" b="b" t="t" l="l"/>
            <a:pathLst>
              <a:path h="896929" w="2899374">
                <a:moveTo>
                  <a:pt x="0" y="0"/>
                </a:moveTo>
                <a:lnTo>
                  <a:pt x="2899375" y="0"/>
                </a:lnTo>
                <a:lnTo>
                  <a:pt x="2899375" y="896929"/>
                </a:lnTo>
                <a:lnTo>
                  <a:pt x="0" y="8969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71259">
            <a:off x="6280633" y="-9762473"/>
            <a:ext cx="14552662" cy="14552662"/>
          </a:xfrm>
          <a:custGeom>
            <a:avLst/>
            <a:gdLst/>
            <a:ahLst/>
            <a:cxnLst/>
            <a:rect r="r" b="b" t="t" l="l"/>
            <a:pathLst>
              <a:path h="14552662" w="14552662">
                <a:moveTo>
                  <a:pt x="0" y="0"/>
                </a:moveTo>
                <a:lnTo>
                  <a:pt x="14552661" y="0"/>
                </a:lnTo>
                <a:lnTo>
                  <a:pt x="14552661" y="14552662"/>
                </a:lnTo>
                <a:lnTo>
                  <a:pt x="0" y="145526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906071"/>
            <a:ext cx="6095298" cy="1717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b="true" sz="5499" spc="-109">
                <a:solidFill>
                  <a:srgbClr val="2F5A8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KEY TOOLS &amp; TECHNOLOGIES</a:t>
            </a:r>
          </a:p>
          <a:p>
            <a:pPr algn="l">
              <a:lnSpc>
                <a:spcPts val="4399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6620903" y="5265282"/>
            <a:ext cx="5180756" cy="139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e-Procurement Platforms: SAP Ariba, Coupa, Jaggaer</a:t>
            </a:r>
          </a:p>
          <a:p>
            <a:pPr algn="l" marL="0" indent="0" lvl="0">
              <a:lnSpc>
                <a:spcPts val="372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2078544" y="5236707"/>
            <a:ext cx="5180756" cy="139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Spend Analysis Tools: Zycus, Sievo</a:t>
            </a:r>
          </a:p>
          <a:p>
            <a:pPr algn="l" marL="0" indent="0" lvl="0">
              <a:lnSpc>
                <a:spcPts val="372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6620903" y="6593067"/>
            <a:ext cx="5180756" cy="1861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Contract Management Software: Icertis, DocuSign CLM</a:t>
            </a:r>
          </a:p>
          <a:p>
            <a:pPr algn="l" marL="0" indent="0" lvl="0">
              <a:lnSpc>
                <a:spcPts val="37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2078544" y="6526392"/>
            <a:ext cx="5180756" cy="139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Supplier Management Tools: GEP SMART, SynerTrade</a:t>
            </a:r>
          </a:p>
          <a:p>
            <a:pPr algn="l" marL="0" indent="0" lvl="0">
              <a:lnSpc>
                <a:spcPts val="3720"/>
              </a:lnSpc>
            </a:pPr>
          </a:p>
        </p:txBody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028700" y="6417338"/>
            <a:ext cx="2528947" cy="2831915"/>
            <a:chOff x="0" y="0"/>
            <a:chExt cx="6350000" cy="71107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7110730"/>
            </a:xfrm>
            <a:custGeom>
              <a:avLst/>
              <a:gdLst/>
              <a:ahLst/>
              <a:cxnLst/>
              <a:rect r="r" b="b" t="t" l="l"/>
              <a:pathLst>
                <a:path h="7110730" w="6350000">
                  <a:moveTo>
                    <a:pt x="6350000" y="4700270"/>
                  </a:moveTo>
                  <a:lnTo>
                    <a:pt x="0" y="7110730"/>
                  </a:lnTo>
                  <a:lnTo>
                    <a:pt x="0" y="2410460"/>
                  </a:lnTo>
                  <a:lnTo>
                    <a:pt x="6350000" y="0"/>
                  </a:lnTo>
                  <a:close/>
                </a:path>
              </a:pathLst>
            </a:custGeom>
            <a:blipFill>
              <a:blip r:embed="rId3"/>
              <a:stretch>
                <a:fillRect l="-34037" t="0" r="-34037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3727545" y="6417338"/>
            <a:ext cx="2528947" cy="2831915"/>
            <a:chOff x="0" y="0"/>
            <a:chExt cx="6350000" cy="711073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7110730"/>
            </a:xfrm>
            <a:custGeom>
              <a:avLst/>
              <a:gdLst/>
              <a:ahLst/>
              <a:cxnLst/>
              <a:rect r="r" b="b" t="t" l="l"/>
              <a:pathLst>
                <a:path h="7110730" w="6350000">
                  <a:moveTo>
                    <a:pt x="6350000" y="4700270"/>
                  </a:moveTo>
                  <a:lnTo>
                    <a:pt x="0" y="7110730"/>
                  </a:lnTo>
                  <a:lnTo>
                    <a:pt x="0" y="2410460"/>
                  </a:lnTo>
                  <a:lnTo>
                    <a:pt x="6350000" y="0"/>
                  </a:lnTo>
                  <a:close/>
                </a:path>
              </a:pathLst>
            </a:custGeom>
            <a:blipFill>
              <a:blip r:embed="rId4"/>
              <a:stretch>
                <a:fillRect l="-34037" t="0" r="-34037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6635521" y="8349477"/>
            <a:ext cx="5180756" cy="1861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RPA (Robotic Process Automation): UiPath, Automation Anywhere</a:t>
            </a:r>
          </a:p>
          <a:p>
            <a:pPr algn="l" marL="0" indent="0" lvl="0">
              <a:lnSpc>
                <a:spcPts val="37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093161" y="8301852"/>
            <a:ext cx="5180756" cy="2327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AI &amp; ML Integration: Predictive analytics, fraud detection, demand forecasting</a:t>
            </a:r>
          </a:p>
          <a:p>
            <a:pPr algn="l" marL="0" indent="0" lvl="0">
              <a:lnSpc>
                <a:spcPts val="3720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5131106" y="186263"/>
            <a:ext cx="2899374" cy="896929"/>
          </a:xfrm>
          <a:custGeom>
            <a:avLst/>
            <a:gdLst/>
            <a:ahLst/>
            <a:cxnLst/>
            <a:rect r="r" b="b" t="t" l="l"/>
            <a:pathLst>
              <a:path h="896929" w="2899374">
                <a:moveTo>
                  <a:pt x="0" y="0"/>
                </a:moveTo>
                <a:lnTo>
                  <a:pt x="2899375" y="0"/>
                </a:lnTo>
                <a:lnTo>
                  <a:pt x="2899375" y="896929"/>
                </a:lnTo>
                <a:lnTo>
                  <a:pt x="0" y="8969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88999">
            <a:off x="-6705881" y="-2132831"/>
            <a:ext cx="14552662" cy="14552662"/>
          </a:xfrm>
          <a:custGeom>
            <a:avLst/>
            <a:gdLst/>
            <a:ahLst/>
            <a:cxnLst/>
            <a:rect r="r" b="b" t="t" l="l"/>
            <a:pathLst>
              <a:path h="14552662" w="14552662">
                <a:moveTo>
                  <a:pt x="0" y="0"/>
                </a:moveTo>
                <a:lnTo>
                  <a:pt x="14552661" y="0"/>
                </a:lnTo>
                <a:lnTo>
                  <a:pt x="14552661" y="14552662"/>
                </a:lnTo>
                <a:lnTo>
                  <a:pt x="0" y="145526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66310" y="1479008"/>
            <a:ext cx="6430485" cy="227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b="true" sz="5499" spc="-109">
                <a:solidFill>
                  <a:srgbClr val="2F5A8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BENEFITS OF PROCUREMENT AUTOMATION</a:t>
            </a:r>
          </a:p>
          <a:p>
            <a:pPr algn="l">
              <a:lnSpc>
                <a:spcPts val="4399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266310" y="4733925"/>
            <a:ext cx="6294649" cy="5457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Reduced procurement cycle time</a:t>
            </a:r>
          </a:p>
          <a:p>
            <a:pPr algn="l" marL="647700" indent="-323850" lvl="1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Lower administrative and processing costs</a:t>
            </a:r>
          </a:p>
          <a:p>
            <a:pPr algn="l" marL="647700" indent="-323850" lvl="1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Improved compliance and auditability</a:t>
            </a:r>
          </a:p>
          <a:p>
            <a:pPr algn="l" marL="647700" indent="-323850" lvl="1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Enhanced supplier collaboration and transparency</a:t>
            </a:r>
          </a:p>
          <a:p>
            <a:pPr algn="l" marL="647700" indent="-323850" lvl="1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Real-time spend visibility and control</a:t>
            </a:r>
          </a:p>
          <a:p>
            <a:pPr algn="l" marL="647700" indent="-323850" lvl="1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Better risk management and fraud prevention</a:t>
            </a:r>
          </a:p>
          <a:p>
            <a:pPr algn="l" marL="0" indent="0" lvl="0">
              <a:lnSpc>
                <a:spcPts val="3300"/>
              </a:lnSpc>
            </a:pPr>
          </a:p>
        </p:txBody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306332">
            <a:off x="-3081151" y="1920147"/>
            <a:ext cx="10660590" cy="11937729"/>
            <a:chOff x="0" y="0"/>
            <a:chExt cx="6350000" cy="711073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7110730"/>
            </a:xfrm>
            <a:custGeom>
              <a:avLst/>
              <a:gdLst/>
              <a:ahLst/>
              <a:cxnLst/>
              <a:rect r="r" b="b" t="t" l="l"/>
              <a:pathLst>
                <a:path h="7110730" w="6350000">
                  <a:moveTo>
                    <a:pt x="6350000" y="4700270"/>
                  </a:moveTo>
                  <a:lnTo>
                    <a:pt x="0" y="7110730"/>
                  </a:lnTo>
                  <a:lnTo>
                    <a:pt x="0" y="2410460"/>
                  </a:lnTo>
                  <a:lnTo>
                    <a:pt x="6350000" y="0"/>
                  </a:lnTo>
                  <a:close/>
                </a:path>
              </a:pathLst>
            </a:custGeom>
            <a:blipFill>
              <a:blip r:embed="rId3"/>
              <a:stretch>
                <a:fillRect l="-34037" t="0" r="-34037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5131106" y="186263"/>
            <a:ext cx="2899374" cy="896929"/>
          </a:xfrm>
          <a:custGeom>
            <a:avLst/>
            <a:gdLst/>
            <a:ahLst/>
            <a:cxnLst/>
            <a:rect r="r" b="b" t="t" l="l"/>
            <a:pathLst>
              <a:path h="896929" w="2899374">
                <a:moveTo>
                  <a:pt x="0" y="0"/>
                </a:moveTo>
                <a:lnTo>
                  <a:pt x="2899375" y="0"/>
                </a:lnTo>
                <a:lnTo>
                  <a:pt x="2899375" y="896929"/>
                </a:lnTo>
                <a:lnTo>
                  <a:pt x="0" y="8969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88999">
            <a:off x="-6705881" y="-2132831"/>
            <a:ext cx="14552662" cy="14552662"/>
          </a:xfrm>
          <a:custGeom>
            <a:avLst/>
            <a:gdLst/>
            <a:ahLst/>
            <a:cxnLst/>
            <a:rect r="r" b="b" t="t" l="l"/>
            <a:pathLst>
              <a:path h="14552662" w="14552662">
                <a:moveTo>
                  <a:pt x="0" y="0"/>
                </a:moveTo>
                <a:lnTo>
                  <a:pt x="14552661" y="0"/>
                </a:lnTo>
                <a:lnTo>
                  <a:pt x="14552661" y="14552662"/>
                </a:lnTo>
                <a:lnTo>
                  <a:pt x="0" y="145526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66310" y="1479008"/>
            <a:ext cx="7333944" cy="1717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b="true" sz="5499" spc="-109">
                <a:solidFill>
                  <a:srgbClr val="2F5A8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BEST PRACTICES FOR IMPLEMENTATION</a:t>
            </a:r>
          </a:p>
          <a:p>
            <a:pPr algn="l">
              <a:lnSpc>
                <a:spcPts val="4399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9877808" y="4505325"/>
            <a:ext cx="8286367" cy="461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Conduct a process audit before automation</a:t>
            </a:r>
          </a:p>
          <a:p>
            <a:pPr algn="l" marL="647700" indent="-323850" lvl="1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Ch</a:t>
            </a: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oose tools aligned with organizational goals</a:t>
            </a:r>
          </a:p>
          <a:p>
            <a:pPr algn="l" marL="647700" indent="-323850" lvl="1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Involve stakeholders from procurement, finance, and IT</a:t>
            </a:r>
          </a:p>
          <a:p>
            <a:pPr algn="l" marL="647700" indent="-323850" lvl="1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Train users and build change management strategies</a:t>
            </a:r>
          </a:p>
          <a:p>
            <a:pPr algn="l" marL="647700" indent="-323850" lvl="1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Start with high-impact, low-complexity areas (e.g., invoice approvals)</a:t>
            </a:r>
          </a:p>
          <a:p>
            <a:pPr algn="l" marL="647700" indent="-323850" lvl="1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Moni</a:t>
            </a: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tor KPIs and continuously optimize</a:t>
            </a:r>
          </a:p>
          <a:p>
            <a:pPr algn="l" marL="0" indent="0" lvl="0">
              <a:lnSpc>
                <a:spcPts val="3300"/>
              </a:lnSpc>
            </a:pPr>
          </a:p>
        </p:txBody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306332">
            <a:off x="-3081151" y="1920147"/>
            <a:ext cx="10660590" cy="11937729"/>
            <a:chOff x="0" y="0"/>
            <a:chExt cx="6350000" cy="711073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7110730"/>
            </a:xfrm>
            <a:custGeom>
              <a:avLst/>
              <a:gdLst/>
              <a:ahLst/>
              <a:cxnLst/>
              <a:rect r="r" b="b" t="t" l="l"/>
              <a:pathLst>
                <a:path h="7110730" w="6350000">
                  <a:moveTo>
                    <a:pt x="6350000" y="4700270"/>
                  </a:moveTo>
                  <a:lnTo>
                    <a:pt x="0" y="7110730"/>
                  </a:lnTo>
                  <a:lnTo>
                    <a:pt x="0" y="2410460"/>
                  </a:lnTo>
                  <a:lnTo>
                    <a:pt x="6350000" y="0"/>
                  </a:lnTo>
                  <a:close/>
                </a:path>
              </a:pathLst>
            </a:custGeom>
            <a:blipFill>
              <a:blip r:embed="rId3"/>
              <a:stretch>
                <a:fillRect l="-34037" t="0" r="-34037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5131106" y="186263"/>
            <a:ext cx="2899374" cy="896929"/>
          </a:xfrm>
          <a:custGeom>
            <a:avLst/>
            <a:gdLst/>
            <a:ahLst/>
            <a:cxnLst/>
            <a:rect r="r" b="b" t="t" l="l"/>
            <a:pathLst>
              <a:path h="896929" w="2899374">
                <a:moveTo>
                  <a:pt x="0" y="0"/>
                </a:moveTo>
                <a:lnTo>
                  <a:pt x="2899375" y="0"/>
                </a:lnTo>
                <a:lnTo>
                  <a:pt x="2899375" y="896929"/>
                </a:lnTo>
                <a:lnTo>
                  <a:pt x="0" y="8969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71259">
            <a:off x="6280633" y="-9762473"/>
            <a:ext cx="14552662" cy="14552662"/>
          </a:xfrm>
          <a:custGeom>
            <a:avLst/>
            <a:gdLst/>
            <a:ahLst/>
            <a:cxnLst/>
            <a:rect r="r" b="b" t="t" l="l"/>
            <a:pathLst>
              <a:path h="14552662" w="14552662">
                <a:moveTo>
                  <a:pt x="0" y="0"/>
                </a:moveTo>
                <a:lnTo>
                  <a:pt x="14552661" y="0"/>
                </a:lnTo>
                <a:lnTo>
                  <a:pt x="14552661" y="14552662"/>
                </a:lnTo>
                <a:lnTo>
                  <a:pt x="0" y="145526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906071"/>
            <a:ext cx="6095298" cy="227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b="true" sz="5499" spc="-109">
                <a:solidFill>
                  <a:srgbClr val="2F5A8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CASE STUDY / INDUSTRY EXAMPLES</a:t>
            </a:r>
          </a:p>
          <a:p>
            <a:pPr algn="l">
              <a:lnSpc>
                <a:spcPts val="4399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6620903" y="5417682"/>
            <a:ext cx="5180756" cy="2327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Case Study: A multinational FMCG company reduced procurement cycle time by 45% using Coupa.</a:t>
            </a:r>
          </a:p>
          <a:p>
            <a:pPr algn="l" marL="0" indent="0" lvl="0">
              <a:lnSpc>
                <a:spcPts val="372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2078544" y="5360532"/>
            <a:ext cx="5180756" cy="2327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Example: A telecom giant implemented RPA to automate PO creation, saving 10,000 hours/year.</a:t>
            </a:r>
          </a:p>
          <a:p>
            <a:pPr algn="l" marL="0" indent="0" lvl="0">
              <a:lnSpc>
                <a:spcPts val="3720"/>
              </a:lnSpc>
            </a:pPr>
          </a:p>
        </p:txBody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028700" y="6417338"/>
            <a:ext cx="2528947" cy="2831915"/>
            <a:chOff x="0" y="0"/>
            <a:chExt cx="6350000" cy="711073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7110730"/>
            </a:xfrm>
            <a:custGeom>
              <a:avLst/>
              <a:gdLst/>
              <a:ahLst/>
              <a:cxnLst/>
              <a:rect r="r" b="b" t="t" l="l"/>
              <a:pathLst>
                <a:path h="7110730" w="6350000">
                  <a:moveTo>
                    <a:pt x="6350000" y="4700270"/>
                  </a:moveTo>
                  <a:lnTo>
                    <a:pt x="0" y="7110730"/>
                  </a:lnTo>
                  <a:lnTo>
                    <a:pt x="0" y="2410460"/>
                  </a:lnTo>
                  <a:lnTo>
                    <a:pt x="6350000" y="0"/>
                  </a:lnTo>
                  <a:close/>
                </a:path>
              </a:pathLst>
            </a:custGeom>
            <a:blipFill>
              <a:blip r:embed="rId3"/>
              <a:stretch>
                <a:fillRect l="-34037" t="0" r="-34037" b="0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3727545" y="6417338"/>
            <a:ext cx="2528947" cy="2831915"/>
            <a:chOff x="0" y="0"/>
            <a:chExt cx="6350000" cy="71107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7110730"/>
            </a:xfrm>
            <a:custGeom>
              <a:avLst/>
              <a:gdLst/>
              <a:ahLst/>
              <a:cxnLst/>
              <a:rect r="r" b="b" t="t" l="l"/>
              <a:pathLst>
                <a:path h="7110730" w="6350000">
                  <a:moveTo>
                    <a:pt x="6350000" y="4700270"/>
                  </a:moveTo>
                  <a:lnTo>
                    <a:pt x="0" y="7110730"/>
                  </a:lnTo>
                  <a:lnTo>
                    <a:pt x="0" y="2410460"/>
                  </a:lnTo>
                  <a:lnTo>
                    <a:pt x="6350000" y="0"/>
                  </a:lnTo>
                  <a:close/>
                </a:path>
              </a:pathLst>
            </a:custGeom>
            <a:blipFill>
              <a:blip r:embed="rId4"/>
              <a:stretch>
                <a:fillRect l="-34037" t="0" r="-34037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9344631" y="8397102"/>
            <a:ext cx="5180756" cy="1861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Result: Faster operations, better supplier satisfaction, and measurable savings.</a:t>
            </a:r>
          </a:p>
          <a:p>
            <a:pPr algn="l" marL="0" indent="0" lvl="0">
              <a:lnSpc>
                <a:spcPts val="3720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5131106" y="186263"/>
            <a:ext cx="2899374" cy="896929"/>
          </a:xfrm>
          <a:custGeom>
            <a:avLst/>
            <a:gdLst/>
            <a:ahLst/>
            <a:cxnLst/>
            <a:rect r="r" b="b" t="t" l="l"/>
            <a:pathLst>
              <a:path h="896929" w="2899374">
                <a:moveTo>
                  <a:pt x="0" y="0"/>
                </a:moveTo>
                <a:lnTo>
                  <a:pt x="2899375" y="0"/>
                </a:lnTo>
                <a:lnTo>
                  <a:pt x="2899375" y="896929"/>
                </a:lnTo>
                <a:lnTo>
                  <a:pt x="0" y="8969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88999">
            <a:off x="-6705881" y="-2132831"/>
            <a:ext cx="14552662" cy="14552662"/>
          </a:xfrm>
          <a:custGeom>
            <a:avLst/>
            <a:gdLst/>
            <a:ahLst/>
            <a:cxnLst/>
            <a:rect r="r" b="b" t="t" l="l"/>
            <a:pathLst>
              <a:path h="14552662" w="14552662">
                <a:moveTo>
                  <a:pt x="0" y="0"/>
                </a:moveTo>
                <a:lnTo>
                  <a:pt x="14552661" y="0"/>
                </a:lnTo>
                <a:lnTo>
                  <a:pt x="14552661" y="14552662"/>
                </a:lnTo>
                <a:lnTo>
                  <a:pt x="0" y="145526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66310" y="1479008"/>
            <a:ext cx="7333944" cy="227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b="true" sz="5499" spc="-109">
                <a:solidFill>
                  <a:srgbClr val="2F5A8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CHALLENGES AND HOW TO OVERCOME THEM</a:t>
            </a:r>
          </a:p>
          <a:p>
            <a:pPr algn="l">
              <a:lnSpc>
                <a:spcPts val="4399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9877808" y="4505325"/>
            <a:ext cx="8286367" cy="3781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Resistance to Change: Address through training and communication</a:t>
            </a:r>
          </a:p>
          <a:p>
            <a:pPr algn="l" marL="647700" indent="-323850" lvl="1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Integrati</a:t>
            </a: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on Issues: Ensure compatibility with existing ERP systems</a:t>
            </a:r>
          </a:p>
          <a:p>
            <a:pPr algn="l" marL="647700" indent="-323850" lvl="1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Data Quality Problems: Clean and standardize data before implementation</a:t>
            </a:r>
          </a:p>
          <a:p>
            <a:pPr algn="l" marL="647700" indent="-323850" lvl="1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T</a:t>
            </a: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ool Overload: Avoid t</a:t>
            </a: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o</a:t>
            </a: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o many disconnected tools; prioritize integration</a:t>
            </a:r>
          </a:p>
          <a:p>
            <a:pPr algn="l" marL="0" indent="0" lvl="0">
              <a:lnSpc>
                <a:spcPts val="3300"/>
              </a:lnSpc>
            </a:pPr>
          </a:p>
        </p:txBody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306332">
            <a:off x="-3081151" y="1920147"/>
            <a:ext cx="10660590" cy="11937729"/>
            <a:chOff x="0" y="0"/>
            <a:chExt cx="6350000" cy="711073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7110730"/>
            </a:xfrm>
            <a:custGeom>
              <a:avLst/>
              <a:gdLst/>
              <a:ahLst/>
              <a:cxnLst/>
              <a:rect r="r" b="b" t="t" l="l"/>
              <a:pathLst>
                <a:path h="7110730" w="6350000">
                  <a:moveTo>
                    <a:pt x="6350000" y="4700270"/>
                  </a:moveTo>
                  <a:lnTo>
                    <a:pt x="0" y="7110730"/>
                  </a:lnTo>
                  <a:lnTo>
                    <a:pt x="0" y="2410460"/>
                  </a:lnTo>
                  <a:lnTo>
                    <a:pt x="6350000" y="0"/>
                  </a:lnTo>
                  <a:close/>
                </a:path>
              </a:pathLst>
            </a:custGeom>
            <a:blipFill>
              <a:blip r:embed="rId3"/>
              <a:stretch>
                <a:fillRect l="-34037" t="0" r="-34037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5131106" y="186263"/>
            <a:ext cx="2899374" cy="896929"/>
          </a:xfrm>
          <a:custGeom>
            <a:avLst/>
            <a:gdLst/>
            <a:ahLst/>
            <a:cxnLst/>
            <a:rect r="r" b="b" t="t" l="l"/>
            <a:pathLst>
              <a:path h="896929" w="2899374">
                <a:moveTo>
                  <a:pt x="0" y="0"/>
                </a:moveTo>
                <a:lnTo>
                  <a:pt x="2899375" y="0"/>
                </a:lnTo>
                <a:lnTo>
                  <a:pt x="2899375" y="896929"/>
                </a:lnTo>
                <a:lnTo>
                  <a:pt x="0" y="8969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71259">
            <a:off x="6280633" y="-9762473"/>
            <a:ext cx="14552662" cy="14552662"/>
          </a:xfrm>
          <a:custGeom>
            <a:avLst/>
            <a:gdLst/>
            <a:ahLst/>
            <a:cxnLst/>
            <a:rect r="r" b="b" t="t" l="l"/>
            <a:pathLst>
              <a:path h="14552662" w="14552662">
                <a:moveTo>
                  <a:pt x="0" y="0"/>
                </a:moveTo>
                <a:lnTo>
                  <a:pt x="14552661" y="0"/>
                </a:lnTo>
                <a:lnTo>
                  <a:pt x="14552661" y="14552662"/>
                </a:lnTo>
                <a:lnTo>
                  <a:pt x="0" y="145526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25605" y="1906071"/>
            <a:ext cx="6095298" cy="1717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b="true" sz="5499" spc="-109">
                <a:solidFill>
                  <a:srgbClr val="2F5A8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CONCLUSION AND NEXT STEPS</a:t>
            </a:r>
          </a:p>
          <a:p>
            <a:pPr algn="l">
              <a:lnSpc>
                <a:spcPts val="4399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6620903" y="5417682"/>
            <a:ext cx="10868445" cy="4194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3720"/>
              </a:lnSpc>
              <a:buFont typeface="Arial"/>
              <a:buChar char="•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Procurement automation is no longer optional—it's strategic.</a:t>
            </a:r>
          </a:p>
          <a:p>
            <a:pPr algn="l" marL="647700" indent="-323850" lvl="1">
              <a:lnSpc>
                <a:spcPts val="3720"/>
              </a:lnSpc>
              <a:buFont typeface="Arial"/>
              <a:buChar char="•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Select the right tools, adopt best practices, and monitor impact.</a:t>
            </a:r>
          </a:p>
          <a:p>
            <a:pPr algn="l" marL="647700" indent="-323850" lvl="1">
              <a:lnSpc>
                <a:spcPts val="3720"/>
              </a:lnSpc>
              <a:buFont typeface="Arial"/>
              <a:buChar char="•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Begin your automation journey with a clear vision and a phased roadmap.</a:t>
            </a:r>
          </a:p>
          <a:p>
            <a:pPr algn="l" marL="647700" indent="-323850" lvl="1">
              <a:lnSpc>
                <a:spcPts val="3720"/>
              </a:lnSpc>
              <a:buFont typeface="Arial"/>
              <a:buChar char="•"/>
            </a:pPr>
            <a:r>
              <a:rPr lang="en-US" sz="3000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</a:rPr>
              <a:t>Call to Action: Assess your current procurement process and identify top automation opportunities today.</a:t>
            </a:r>
          </a:p>
          <a:p>
            <a:pPr algn="l" marL="0" indent="0" lvl="0">
              <a:lnSpc>
                <a:spcPts val="3720"/>
              </a:lnSpc>
            </a:pPr>
          </a:p>
        </p:txBody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028700" y="6417338"/>
            <a:ext cx="2528947" cy="2831915"/>
            <a:chOff x="0" y="0"/>
            <a:chExt cx="6350000" cy="711073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7110730"/>
            </a:xfrm>
            <a:custGeom>
              <a:avLst/>
              <a:gdLst/>
              <a:ahLst/>
              <a:cxnLst/>
              <a:rect r="r" b="b" t="t" l="l"/>
              <a:pathLst>
                <a:path h="7110730" w="6350000">
                  <a:moveTo>
                    <a:pt x="6350000" y="4700270"/>
                  </a:moveTo>
                  <a:lnTo>
                    <a:pt x="0" y="7110730"/>
                  </a:lnTo>
                  <a:lnTo>
                    <a:pt x="0" y="2410460"/>
                  </a:lnTo>
                  <a:lnTo>
                    <a:pt x="6350000" y="0"/>
                  </a:lnTo>
                  <a:close/>
                </a:path>
              </a:pathLst>
            </a:custGeom>
            <a:blipFill>
              <a:blip r:embed="rId3"/>
              <a:stretch>
                <a:fillRect l="-34037" t="0" r="-34037" b="0"/>
              </a:stretch>
            </a:blip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3727545" y="6417338"/>
            <a:ext cx="2528947" cy="2831915"/>
            <a:chOff x="0" y="0"/>
            <a:chExt cx="6350000" cy="71107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7110730"/>
            </a:xfrm>
            <a:custGeom>
              <a:avLst/>
              <a:gdLst/>
              <a:ahLst/>
              <a:cxnLst/>
              <a:rect r="r" b="b" t="t" l="l"/>
              <a:pathLst>
                <a:path h="7110730" w="6350000">
                  <a:moveTo>
                    <a:pt x="6350000" y="4700270"/>
                  </a:moveTo>
                  <a:lnTo>
                    <a:pt x="0" y="7110730"/>
                  </a:lnTo>
                  <a:lnTo>
                    <a:pt x="0" y="2410460"/>
                  </a:lnTo>
                  <a:lnTo>
                    <a:pt x="6350000" y="0"/>
                  </a:lnTo>
                  <a:close/>
                </a:path>
              </a:pathLst>
            </a:custGeom>
            <a:blipFill>
              <a:blip r:embed="rId4"/>
              <a:stretch>
                <a:fillRect l="-34037" t="0" r="-34037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5131106" y="186263"/>
            <a:ext cx="2899374" cy="896929"/>
          </a:xfrm>
          <a:custGeom>
            <a:avLst/>
            <a:gdLst/>
            <a:ahLst/>
            <a:cxnLst/>
            <a:rect r="r" b="b" t="t" l="l"/>
            <a:pathLst>
              <a:path h="896929" w="2899374">
                <a:moveTo>
                  <a:pt x="0" y="0"/>
                </a:moveTo>
                <a:lnTo>
                  <a:pt x="2899375" y="0"/>
                </a:lnTo>
                <a:lnTo>
                  <a:pt x="2899375" y="896929"/>
                </a:lnTo>
                <a:lnTo>
                  <a:pt x="0" y="8969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288999">
            <a:off x="9686970" y="-2291834"/>
            <a:ext cx="14552662" cy="14552662"/>
          </a:xfrm>
          <a:custGeom>
            <a:avLst/>
            <a:gdLst/>
            <a:ahLst/>
            <a:cxnLst/>
            <a:rect r="r" b="b" t="t" l="l"/>
            <a:pathLst>
              <a:path h="14552662" w="14552662">
                <a:moveTo>
                  <a:pt x="14552662" y="0"/>
                </a:moveTo>
                <a:lnTo>
                  <a:pt x="0" y="0"/>
                </a:lnTo>
                <a:lnTo>
                  <a:pt x="0" y="14552662"/>
                </a:lnTo>
                <a:lnTo>
                  <a:pt x="14552662" y="14552662"/>
                </a:lnTo>
                <a:lnTo>
                  <a:pt x="14552662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5985051"/>
            <a:ext cx="245734" cy="245734"/>
          </a:xfrm>
          <a:custGeom>
            <a:avLst/>
            <a:gdLst/>
            <a:ahLst/>
            <a:cxnLst/>
            <a:rect r="r" b="b" t="t" l="l"/>
            <a:pathLst>
              <a:path h="245734" w="245734">
                <a:moveTo>
                  <a:pt x="0" y="0"/>
                </a:moveTo>
                <a:lnTo>
                  <a:pt x="245734" y="0"/>
                </a:lnTo>
                <a:lnTo>
                  <a:pt x="245734" y="245735"/>
                </a:lnTo>
                <a:lnTo>
                  <a:pt x="0" y="2457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434536" y="5829898"/>
            <a:ext cx="7667155" cy="470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73"/>
              </a:lnSpc>
              <a:spcBef>
                <a:spcPct val="0"/>
              </a:spcBef>
            </a:pPr>
            <a:r>
              <a:rPr lang="en-US" sz="3043" u="sng">
                <a:solidFill>
                  <a:srgbClr val="282921"/>
                </a:solidFill>
                <a:latin typeface="IBM Plex Sans"/>
                <a:ea typeface="IBM Plex Sans"/>
                <a:cs typeface="IBM Plex Sans"/>
                <a:sym typeface="IBM Plex Sans"/>
                <a:hlinkClick r:id="rId5" tooltip="https://www.procurementfreelancers.com"/>
              </a:rPr>
              <a:t>https://www.procurementfreelancers.com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3305658"/>
            <a:ext cx="4661486" cy="1623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58"/>
              </a:lnSpc>
            </a:pPr>
            <a:r>
              <a:rPr lang="en-US" b="true" sz="7573" spc="-151">
                <a:solidFill>
                  <a:srgbClr val="2F5A8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CONTACT US</a:t>
            </a:r>
          </a:p>
        </p:txBody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306332">
            <a:off x="9461220" y="1579410"/>
            <a:ext cx="10660590" cy="11937729"/>
            <a:chOff x="0" y="0"/>
            <a:chExt cx="6350000" cy="711073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7110730"/>
            </a:xfrm>
            <a:custGeom>
              <a:avLst/>
              <a:gdLst/>
              <a:ahLst/>
              <a:cxnLst/>
              <a:rect r="r" b="b" t="t" l="l"/>
              <a:pathLst>
                <a:path h="7110730" w="6350000">
                  <a:moveTo>
                    <a:pt x="6350000" y="4700270"/>
                  </a:moveTo>
                  <a:lnTo>
                    <a:pt x="0" y="7110730"/>
                  </a:lnTo>
                  <a:lnTo>
                    <a:pt x="0" y="2410460"/>
                  </a:lnTo>
                  <a:lnTo>
                    <a:pt x="6350000" y="0"/>
                  </a:lnTo>
                  <a:close/>
                </a:path>
              </a:pathLst>
            </a:custGeom>
            <a:blipFill>
              <a:blip r:embed="rId6"/>
              <a:stretch>
                <a:fillRect l="-84510" t="0" r="-8451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5131106" y="186263"/>
            <a:ext cx="2899374" cy="896929"/>
          </a:xfrm>
          <a:custGeom>
            <a:avLst/>
            <a:gdLst/>
            <a:ahLst/>
            <a:cxnLst/>
            <a:rect r="r" b="b" t="t" l="l"/>
            <a:pathLst>
              <a:path h="896929" w="2899374">
                <a:moveTo>
                  <a:pt x="0" y="0"/>
                </a:moveTo>
                <a:lnTo>
                  <a:pt x="2899375" y="0"/>
                </a:lnTo>
                <a:lnTo>
                  <a:pt x="2899375" y="896929"/>
                </a:lnTo>
                <a:lnTo>
                  <a:pt x="0" y="89692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4272" r="0" b="-13256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88999">
            <a:off x="-5320803" y="-2291834"/>
            <a:ext cx="14552662" cy="14552662"/>
          </a:xfrm>
          <a:custGeom>
            <a:avLst/>
            <a:gdLst/>
            <a:ahLst/>
            <a:cxnLst/>
            <a:rect r="r" b="b" t="t" l="l"/>
            <a:pathLst>
              <a:path h="14552662" w="14552662">
                <a:moveTo>
                  <a:pt x="0" y="0"/>
                </a:moveTo>
                <a:lnTo>
                  <a:pt x="14552662" y="0"/>
                </a:lnTo>
                <a:lnTo>
                  <a:pt x="14552662" y="14552662"/>
                </a:lnTo>
                <a:lnTo>
                  <a:pt x="0" y="145526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411159"/>
            <a:ext cx="9320153" cy="2870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740"/>
              </a:lnSpc>
            </a:pPr>
            <a:r>
              <a:rPr lang="en-US" b="true" sz="13425" spc="-268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THANK YOU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5131106" y="186263"/>
            <a:ext cx="2899374" cy="896929"/>
          </a:xfrm>
          <a:custGeom>
            <a:avLst/>
            <a:gdLst/>
            <a:ahLst/>
            <a:cxnLst/>
            <a:rect r="r" b="b" t="t" l="l"/>
            <a:pathLst>
              <a:path h="896929" w="2899374">
                <a:moveTo>
                  <a:pt x="0" y="0"/>
                </a:moveTo>
                <a:lnTo>
                  <a:pt x="2899375" y="0"/>
                </a:lnTo>
                <a:lnTo>
                  <a:pt x="2899375" y="896929"/>
                </a:lnTo>
                <a:lnTo>
                  <a:pt x="0" y="8969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DAGtZ8m6xHY</dc:identifier>
  <dcterms:modified xsi:type="dcterms:W3CDTF">2011-08-01T06:04:30Z</dcterms:modified>
  <cp:revision>1</cp:revision>
  <dc:title>PF-PPT-17-07-25</dc:title>
</cp:coreProperties>
</file>